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261464-C0A0-4C94-B84B-0929826DB422}">
  <a:tblStyle styleId="{89261464-C0A0-4C94-B84B-0929826DB4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60e5f4aaaa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60e5f4aaaa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0e5f4aa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0e5f4aa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0e5f4aaa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0e5f4aaa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0e5f4aaa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0e5f4aaa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0e5f4aaa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0e5f4aaa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0e5f4aaaa_5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60e5f4aaa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0e5f4aaaa_5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0e5f4aaa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0e5f4aa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60e5f4aa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datamation.com/careers/it-jobs-what-was-hot-in-online-hiring-in-2010-and-whats-ahead/" TargetMode="External"/><Relationship Id="rId4" Type="http://schemas.openxmlformats.org/officeDocument/2006/relationships/hyperlink" Target="https://in.indeed.com/career-advice/finding-a-job/careers-in-cloud-computing" TargetMode="External"/><Relationship Id="rId5" Type="http://schemas.openxmlformats.org/officeDocument/2006/relationships/hyperlink" Target="https://www.bls.gov/ooh/computer-and-information-technology/home.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IT Jobs in 2040</a:t>
            </a:r>
            <a:endParaRPr/>
          </a:p>
          <a:p>
            <a:pPr indent="0" lvl="0" marL="0" rtl="0" algn="ctr">
              <a:spcBef>
                <a:spcPts val="0"/>
              </a:spcBef>
              <a:spcAft>
                <a:spcPts val="0"/>
              </a:spcAft>
              <a:buNone/>
            </a:pPr>
            <a:r>
              <a:rPr lang="en" sz="1800"/>
              <a:t>A look at the Future of IT</a:t>
            </a:r>
            <a:endParaRPr sz="18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Hugh R and Carson 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Drivers of Change</a:t>
            </a:r>
            <a:endParaRPr/>
          </a:p>
        </p:txBody>
      </p:sp>
      <p:sp>
        <p:nvSpPr>
          <p:cNvPr id="165" name="Google Shape;165;p22"/>
          <p:cNvSpPr txBox="1"/>
          <p:nvPr>
            <p:ph idx="4294967295"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As technology progressed some breakthroughs caused huge spikes in the diversity of the IT job </a:t>
            </a:r>
            <a:r>
              <a:rPr lang="en" sz="1600"/>
              <a:t>market</a:t>
            </a:r>
            <a:r>
              <a:rPr lang="en" sz="1600"/>
              <a:t>. </a:t>
            </a:r>
            <a:endParaRPr sz="1600"/>
          </a:p>
          <a:p>
            <a:pPr indent="0" lvl="0" marL="0" rtl="0" algn="l">
              <a:spcBef>
                <a:spcPts val="1600"/>
              </a:spcBef>
              <a:spcAft>
                <a:spcPts val="0"/>
              </a:spcAft>
              <a:buNone/>
            </a:pPr>
            <a:r>
              <a:rPr lang="en" sz="1600"/>
              <a:t>There are a few notable breakthroughs:</a:t>
            </a:r>
            <a:endParaRPr sz="1600"/>
          </a:p>
          <a:p>
            <a:pPr indent="-330200" lvl="0" marL="457200" rtl="0" algn="l">
              <a:spcBef>
                <a:spcPts val="1600"/>
              </a:spcBef>
              <a:spcAft>
                <a:spcPts val="0"/>
              </a:spcAft>
              <a:buSzPts val="1600"/>
              <a:buChar char="●"/>
            </a:pPr>
            <a:r>
              <a:rPr lang="en" sz="1600"/>
              <a:t>Smartphone App boom in 2012</a:t>
            </a:r>
            <a:endParaRPr sz="1600"/>
          </a:p>
          <a:p>
            <a:pPr indent="-330200" lvl="0" marL="457200" rtl="0" algn="l">
              <a:spcBef>
                <a:spcPts val="0"/>
              </a:spcBef>
              <a:spcAft>
                <a:spcPts val="0"/>
              </a:spcAft>
              <a:buSzPts val="1600"/>
              <a:buChar char="●"/>
            </a:pPr>
            <a:r>
              <a:rPr lang="en" sz="1600"/>
              <a:t>Upload speed Increases allowing for cloud adoption</a:t>
            </a:r>
            <a:endParaRPr sz="1600"/>
          </a:p>
          <a:p>
            <a:pPr indent="-330200" lvl="0" marL="457200" rtl="0" algn="l">
              <a:spcBef>
                <a:spcPts val="0"/>
              </a:spcBef>
              <a:spcAft>
                <a:spcPts val="0"/>
              </a:spcAft>
              <a:buSzPts val="1600"/>
              <a:buChar char="●"/>
            </a:pPr>
            <a:r>
              <a:rPr lang="en" sz="1600"/>
              <a:t>Covid-19 forcing remote work around 2020</a:t>
            </a:r>
            <a:endParaRPr sz="1600"/>
          </a:p>
          <a:p>
            <a:pPr indent="-330200" lvl="0" marL="457200" rtl="0" algn="l">
              <a:spcBef>
                <a:spcPts val="0"/>
              </a:spcBef>
              <a:spcAft>
                <a:spcPts val="0"/>
              </a:spcAft>
              <a:buSzPts val="1600"/>
              <a:buChar char="●"/>
            </a:pPr>
            <a:r>
              <a:rPr lang="en" sz="1600"/>
              <a:t>AI explosion in 2023</a:t>
            </a:r>
            <a:endParaRPr sz="1600"/>
          </a:p>
        </p:txBody>
      </p:sp>
      <p:pic>
        <p:nvPicPr>
          <p:cNvPr id="166" name="Google Shape;166;p22" title="Points scored"/>
          <p:cNvPicPr preferRelativeResize="0"/>
          <p:nvPr/>
        </p:nvPicPr>
        <p:blipFill>
          <a:blip r:embed="rId3">
            <a:alphaModFix/>
          </a:blip>
          <a:stretch>
            <a:fillRect/>
          </a:stretch>
        </p:blipFill>
        <p:spPr>
          <a:xfrm>
            <a:off x="4337925" y="1152475"/>
            <a:ext cx="4527600" cy="27995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Into the Future</a:t>
            </a:r>
            <a:endParaRPr/>
          </a:p>
        </p:txBody>
      </p:sp>
      <p:sp>
        <p:nvSpPr>
          <p:cNvPr id="172" name="Google Shape;172;p23"/>
          <p:cNvSpPr txBox="1"/>
          <p:nvPr/>
        </p:nvSpPr>
        <p:spPr>
          <a:xfrm>
            <a:off x="358800" y="1114425"/>
            <a:ext cx="8426400" cy="3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While we can’t actually predict the future there are some change drivers that we can extrapolate to intuitively.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Quantum</a:t>
            </a:r>
            <a:r>
              <a:rPr lang="en" sz="1800">
                <a:solidFill>
                  <a:schemeClr val="accent3"/>
                </a:solidFill>
                <a:latin typeface="Average"/>
                <a:ea typeface="Average"/>
                <a:cs typeface="Average"/>
                <a:sym typeface="Average"/>
              </a:rPr>
              <a:t> computing will most likely create a new boom in cyber-security requiring new encryption protocols and a giant panic to secure current systems.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AI as a partner in the workplace instead of a tool.</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Ubiquitous high Speed internet allowing true </a:t>
            </a:r>
            <a:r>
              <a:rPr lang="en" sz="1800">
                <a:solidFill>
                  <a:schemeClr val="accent3"/>
                </a:solidFill>
                <a:latin typeface="Average"/>
                <a:ea typeface="Average"/>
                <a:cs typeface="Average"/>
                <a:sym typeface="Average"/>
              </a:rPr>
              <a:t>decentralization</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Bio-IT convergence will lead to IT positions in the medical field.</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AI safety compliance.</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2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2040 IT Roles Evolved </a:t>
            </a:r>
            <a:endParaRPr/>
          </a:p>
        </p:txBody>
      </p:sp>
      <p:graphicFrame>
        <p:nvGraphicFramePr>
          <p:cNvPr id="178" name="Google Shape;178;p24"/>
          <p:cNvGraphicFramePr/>
          <p:nvPr/>
        </p:nvGraphicFramePr>
        <p:xfrm>
          <a:off x="952500" y="1481975"/>
          <a:ext cx="3000000" cy="3000000"/>
        </p:xfrm>
        <a:graphic>
          <a:graphicData uri="http://schemas.openxmlformats.org/drawingml/2006/table">
            <a:tbl>
              <a:tblPr>
                <a:noFill/>
                <a:tableStyleId>{89261464-C0A0-4C94-B84B-0929826DB422}</a:tableStyleId>
              </a:tblPr>
              <a:tblGrid>
                <a:gridCol w="3619500"/>
                <a:gridCol w="3619500"/>
              </a:tblGrid>
              <a:tr h="612750">
                <a:tc>
                  <a:txBody>
                    <a:bodyPr/>
                    <a:lstStyle/>
                    <a:p>
                      <a:pPr indent="0" lvl="0" marL="0" rtl="0" algn="l">
                        <a:spcBef>
                          <a:spcPts val="0"/>
                        </a:spcBef>
                        <a:spcAft>
                          <a:spcPts val="0"/>
                        </a:spcAft>
                        <a:buNone/>
                      </a:pPr>
                      <a:r>
                        <a:rPr lang="en">
                          <a:solidFill>
                            <a:schemeClr val="accent3"/>
                          </a:solidFill>
                        </a:rPr>
                        <a:t>Cloud Infrastructure engineer</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en">
                          <a:solidFill>
                            <a:schemeClr val="accent3"/>
                          </a:solidFill>
                        </a:rPr>
                        <a:t>Autonomous System Admin</a:t>
                      </a:r>
                      <a:endParaRPr>
                        <a:solidFill>
                          <a:schemeClr val="accent3"/>
                        </a:solidFill>
                      </a:endParaRPr>
                    </a:p>
                  </a:txBody>
                  <a:tcPr marT="91425" marB="91425" marR="91425" marL="91425"/>
                </a:tc>
              </a:tr>
              <a:tr h="634125">
                <a:tc>
                  <a:txBody>
                    <a:bodyPr/>
                    <a:lstStyle/>
                    <a:p>
                      <a:pPr indent="0" lvl="0" marL="0" rtl="0" algn="l">
                        <a:spcBef>
                          <a:spcPts val="0"/>
                        </a:spcBef>
                        <a:spcAft>
                          <a:spcPts val="0"/>
                        </a:spcAft>
                        <a:buNone/>
                      </a:pPr>
                      <a:r>
                        <a:rPr lang="en">
                          <a:solidFill>
                            <a:schemeClr val="accent3"/>
                          </a:solidFill>
                        </a:rPr>
                        <a:t>Front End, Back End, Full Stack Dev</a:t>
                      </a:r>
                      <a:endParaRPr>
                        <a:solidFill>
                          <a:schemeClr val="accent3"/>
                        </a:solidFill>
                      </a:endParaRPr>
                    </a:p>
                    <a:p>
                      <a:pPr indent="0" lvl="0" marL="0" rtl="0" algn="l">
                        <a:spcBef>
                          <a:spcPts val="0"/>
                        </a:spcBef>
                        <a:spcAft>
                          <a:spcPts val="0"/>
                        </a:spcAft>
                        <a:buNone/>
                      </a:pPr>
                      <a:r>
                        <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en">
                          <a:solidFill>
                            <a:schemeClr val="accent3"/>
                          </a:solidFill>
                        </a:rPr>
                        <a:t>Prompt engineering</a:t>
                      </a:r>
                      <a:endParaRPr>
                        <a:solidFill>
                          <a:schemeClr val="accent3"/>
                        </a:solidFill>
                      </a:endParaRPr>
                    </a:p>
                  </a:txBody>
                  <a:tcPr marT="91425" marB="91425" marR="91425" marL="91425"/>
                </a:tc>
              </a:tr>
              <a:tr h="612750">
                <a:tc>
                  <a:txBody>
                    <a:bodyPr/>
                    <a:lstStyle/>
                    <a:p>
                      <a:pPr indent="0" lvl="0" marL="0" rtl="0" algn="l">
                        <a:spcBef>
                          <a:spcPts val="0"/>
                        </a:spcBef>
                        <a:spcAft>
                          <a:spcPts val="0"/>
                        </a:spcAft>
                        <a:buNone/>
                      </a:pPr>
                      <a:r>
                        <a:rPr lang="en">
                          <a:solidFill>
                            <a:schemeClr val="accent3"/>
                          </a:solidFill>
                        </a:rPr>
                        <a:t>Cybersecurity Specialist</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en">
                          <a:solidFill>
                            <a:schemeClr val="accent3"/>
                          </a:solidFill>
                        </a:rPr>
                        <a:t>Hash-based </a:t>
                      </a:r>
                      <a:r>
                        <a:rPr lang="en">
                          <a:solidFill>
                            <a:schemeClr val="accent3"/>
                          </a:solidFill>
                        </a:rPr>
                        <a:t>cryptography</a:t>
                      </a:r>
                      <a:r>
                        <a:rPr lang="en">
                          <a:solidFill>
                            <a:schemeClr val="accent3"/>
                          </a:solidFill>
                        </a:rPr>
                        <a:t> engineer, Legacy System recovery</a:t>
                      </a:r>
                      <a:endParaRPr>
                        <a:solidFill>
                          <a:schemeClr val="accent3"/>
                        </a:solidFill>
                      </a:endParaRPr>
                    </a:p>
                  </a:txBody>
                  <a:tcPr marT="91425" marB="91425" marR="91425" marL="91425"/>
                </a:tc>
              </a:tr>
              <a:tr h="612750">
                <a:tc>
                  <a:txBody>
                    <a:bodyPr/>
                    <a:lstStyle/>
                    <a:p>
                      <a:pPr indent="0" lvl="0" marL="0" rtl="0" algn="l">
                        <a:spcBef>
                          <a:spcPts val="0"/>
                        </a:spcBef>
                        <a:spcAft>
                          <a:spcPts val="0"/>
                        </a:spcAft>
                        <a:buNone/>
                      </a:pPr>
                      <a:r>
                        <a:rPr lang="en">
                          <a:solidFill>
                            <a:schemeClr val="accent3"/>
                          </a:solidFill>
                        </a:rPr>
                        <a:t>Remote Help Desk</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en">
                          <a:solidFill>
                            <a:schemeClr val="accent3"/>
                          </a:solidFill>
                        </a:rPr>
                        <a:t>Mostly phased out</a:t>
                      </a:r>
                      <a:endParaRPr>
                        <a:solidFill>
                          <a:schemeClr val="accent3"/>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jobs in 2040</a:t>
            </a:r>
            <a:endParaRPr/>
          </a:p>
        </p:txBody>
      </p:sp>
      <p:sp>
        <p:nvSpPr>
          <p:cNvPr id="184" name="Google Shape;18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some jobs will evolve or be phased out we will certainly have new positions for humans to fill. </a:t>
            </a:r>
            <a:endParaRPr/>
          </a:p>
          <a:p>
            <a:pPr indent="-342900" lvl="0" marL="457200" rtl="0" algn="l">
              <a:lnSpc>
                <a:spcPct val="200000"/>
              </a:lnSpc>
              <a:spcBef>
                <a:spcPts val="1600"/>
              </a:spcBef>
              <a:spcAft>
                <a:spcPts val="0"/>
              </a:spcAft>
              <a:buSzPts val="1800"/>
              <a:buAutoNum type="arabicPeriod"/>
            </a:pPr>
            <a:r>
              <a:rPr lang="en"/>
              <a:t>Digital Forensic Analysts for AI creations.  </a:t>
            </a:r>
            <a:endParaRPr/>
          </a:p>
          <a:p>
            <a:pPr indent="-342900" lvl="0" marL="457200" rtl="0" algn="l">
              <a:lnSpc>
                <a:spcPct val="200000"/>
              </a:lnSpc>
              <a:spcBef>
                <a:spcPts val="0"/>
              </a:spcBef>
              <a:spcAft>
                <a:spcPts val="0"/>
              </a:spcAft>
              <a:buSzPts val="1800"/>
              <a:buAutoNum type="arabicPeriod"/>
            </a:pPr>
            <a:r>
              <a:rPr lang="en"/>
              <a:t>Bio-Interface </a:t>
            </a:r>
            <a:r>
              <a:rPr lang="en"/>
              <a:t>technicians.</a:t>
            </a:r>
            <a:endParaRPr/>
          </a:p>
          <a:p>
            <a:pPr indent="-342900" lvl="0" marL="457200" rtl="0" algn="l">
              <a:lnSpc>
                <a:spcPct val="200000"/>
              </a:lnSpc>
              <a:spcBef>
                <a:spcPts val="0"/>
              </a:spcBef>
              <a:spcAft>
                <a:spcPts val="0"/>
              </a:spcAft>
              <a:buSzPts val="1800"/>
              <a:buAutoNum type="arabicPeriod"/>
            </a:pPr>
            <a:r>
              <a:rPr lang="en"/>
              <a:t>AI safety compliance officers.</a:t>
            </a:r>
            <a:endParaRPr/>
          </a:p>
          <a:p>
            <a:pPr indent="-342900" lvl="0" marL="457200" rtl="0" algn="l">
              <a:lnSpc>
                <a:spcPct val="200000"/>
              </a:lnSpc>
              <a:spcBef>
                <a:spcPts val="0"/>
              </a:spcBef>
              <a:spcAft>
                <a:spcPts val="0"/>
              </a:spcAft>
              <a:buSzPts val="1800"/>
              <a:buAutoNum type="arabicPeriod"/>
            </a:pPr>
            <a:r>
              <a:rPr lang="en"/>
              <a:t>Virtual Identity and Finance verification specialists. </a:t>
            </a:r>
            <a:endParaRPr/>
          </a:p>
          <a:p>
            <a:pPr indent="0" lvl="0" marL="0" rtl="0" algn="l">
              <a:spcBef>
                <a:spcPts val="1600"/>
              </a:spcBef>
              <a:spcAft>
                <a:spcPts val="1600"/>
              </a:spcAft>
              <a:buNone/>
            </a:pPr>
            <a:r>
              <a:t/>
            </a:r>
            <a:endParaRPr/>
          </a:p>
        </p:txBody>
      </p:sp>
      <p:pic>
        <p:nvPicPr>
          <p:cNvPr descr="Android OSHA Representative" id="185" name="Google Shape;185;p25"/>
          <p:cNvPicPr preferRelativeResize="0"/>
          <p:nvPr/>
        </p:nvPicPr>
        <p:blipFill>
          <a:blip r:embed="rId3">
            <a:alphaModFix/>
          </a:blip>
          <a:stretch>
            <a:fillRect/>
          </a:stretch>
        </p:blipFill>
        <p:spPr>
          <a:xfrm>
            <a:off x="6069650" y="1961600"/>
            <a:ext cx="2509000" cy="250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Mainstays</a:t>
            </a:r>
            <a:endParaRPr/>
          </a:p>
          <a:p>
            <a:pPr indent="0" lvl="0" marL="0" rtl="0" algn="l">
              <a:spcBef>
                <a:spcPts val="0"/>
              </a:spcBef>
              <a:spcAft>
                <a:spcPts val="0"/>
              </a:spcAft>
              <a:buNone/>
            </a:pPr>
            <a:r>
              <a:t/>
            </a:r>
            <a:endParaRPr/>
          </a:p>
        </p:txBody>
      </p:sp>
      <p:sp>
        <p:nvSpPr>
          <p:cNvPr id="191" name="Google Shape;19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there will be big changes in the technology field some </a:t>
            </a:r>
            <a:r>
              <a:rPr lang="en"/>
              <a:t>jobs</a:t>
            </a:r>
            <a:r>
              <a:rPr lang="en"/>
              <a:t> will always be necessary. </a:t>
            </a:r>
            <a:endParaRPr/>
          </a:p>
          <a:p>
            <a:pPr indent="-342900" lvl="0" marL="457200" rtl="0" algn="l">
              <a:lnSpc>
                <a:spcPct val="200000"/>
              </a:lnSpc>
              <a:spcBef>
                <a:spcPts val="1600"/>
              </a:spcBef>
              <a:spcAft>
                <a:spcPts val="0"/>
              </a:spcAft>
              <a:buSzPts val="1800"/>
              <a:buChar char="●"/>
            </a:pPr>
            <a:r>
              <a:rPr lang="en"/>
              <a:t>Physical network administration and connection </a:t>
            </a:r>
            <a:r>
              <a:rPr lang="en"/>
              <a:t>maintenance. </a:t>
            </a:r>
            <a:endParaRPr/>
          </a:p>
          <a:p>
            <a:pPr indent="-342900" lvl="0" marL="457200" rtl="0" algn="l">
              <a:lnSpc>
                <a:spcPct val="200000"/>
              </a:lnSpc>
              <a:spcBef>
                <a:spcPts val="0"/>
              </a:spcBef>
              <a:spcAft>
                <a:spcPts val="0"/>
              </a:spcAft>
              <a:buSzPts val="1800"/>
              <a:buChar char="●"/>
            </a:pPr>
            <a:r>
              <a:rPr lang="en"/>
              <a:t>Basic human IT support (potentially at a premium)</a:t>
            </a:r>
            <a:endParaRPr/>
          </a:p>
          <a:p>
            <a:pPr indent="-342900" lvl="0" marL="457200" rtl="0" algn="l">
              <a:lnSpc>
                <a:spcPct val="200000"/>
              </a:lnSpc>
              <a:spcBef>
                <a:spcPts val="0"/>
              </a:spcBef>
              <a:spcAft>
                <a:spcPts val="0"/>
              </a:spcAft>
              <a:buSzPts val="1800"/>
              <a:buChar char="●"/>
            </a:pPr>
            <a:r>
              <a:rPr lang="en"/>
              <a:t>System Admin job title</a:t>
            </a:r>
            <a:endParaRPr/>
          </a:p>
          <a:p>
            <a:pPr indent="-342900" lvl="0" marL="457200" rtl="0" algn="l">
              <a:lnSpc>
                <a:spcPct val="200000"/>
              </a:lnSpc>
              <a:spcBef>
                <a:spcPts val="0"/>
              </a:spcBef>
              <a:spcAft>
                <a:spcPts val="0"/>
              </a:spcAft>
              <a:buSzPts val="1800"/>
              <a:buChar char="●"/>
            </a:pPr>
            <a:r>
              <a:rPr lang="en"/>
              <a:t>Project Managers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server rack in 2040" id="192" name="Google Shape;192;p26"/>
          <p:cNvPicPr preferRelativeResize="0"/>
          <p:nvPr/>
        </p:nvPicPr>
        <p:blipFill>
          <a:blip r:embed="rId3">
            <a:alphaModFix/>
          </a:blip>
          <a:stretch>
            <a:fillRect/>
          </a:stretch>
        </p:blipFill>
        <p:spPr>
          <a:xfrm>
            <a:off x="6378950" y="2378450"/>
            <a:ext cx="2765050" cy="276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Salaries in the Future</a:t>
            </a:r>
            <a:endParaRPr/>
          </a:p>
        </p:txBody>
      </p:sp>
      <p:sp>
        <p:nvSpPr>
          <p:cNvPr id="198" name="Google Shape;19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IT salaries continue on an upward trend we think there will be enough high paying jobs in the field that it will remain a comfortable industry to be in. </a:t>
            </a:r>
            <a:endParaRPr/>
          </a:p>
          <a:p>
            <a:pPr indent="0" lvl="0" marL="0" rtl="0" algn="l">
              <a:spcBef>
                <a:spcPts val="1600"/>
              </a:spcBef>
              <a:spcAft>
                <a:spcPts val="1600"/>
              </a:spcAft>
              <a:buNone/>
            </a:pPr>
            <a:r>
              <a:rPr lang="en"/>
              <a:t>Cybersecurity specialist salaries will most likely skyrocket when there is a transition to hash-based, post-quantum encryption protocols. </a:t>
            </a:r>
            <a:endParaRPr/>
          </a:p>
        </p:txBody>
      </p:sp>
      <p:pic>
        <p:nvPicPr>
          <p:cNvPr descr="bitcoin" id="199" name="Google Shape;199;p27"/>
          <p:cNvPicPr preferRelativeResize="0"/>
          <p:nvPr/>
        </p:nvPicPr>
        <p:blipFill>
          <a:blip r:embed="rId3">
            <a:alphaModFix/>
          </a:blip>
          <a:stretch>
            <a:fillRect/>
          </a:stretch>
        </p:blipFill>
        <p:spPr>
          <a:xfrm>
            <a:off x="5363675" y="2571750"/>
            <a:ext cx="3390350" cy="24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5" name="Google Shape;20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automation replacing many IT tasks, there will most likely be growth in the field not shrinking. People have been worried about automation ruining </a:t>
            </a:r>
            <a:r>
              <a:rPr lang="en"/>
              <a:t>career</a:t>
            </a:r>
            <a:r>
              <a:rPr lang="en"/>
              <a:t> fields since the industrial revolution. </a:t>
            </a:r>
            <a:endParaRPr/>
          </a:p>
          <a:p>
            <a:pPr indent="0" lvl="0" marL="0" rtl="0" algn="l">
              <a:spcBef>
                <a:spcPts val="1600"/>
              </a:spcBef>
              <a:spcAft>
                <a:spcPts val="0"/>
              </a:spcAft>
              <a:buNone/>
            </a:pPr>
            <a:r>
              <a:rPr lang="en"/>
              <a:t>It is extremely important to stay active in further educating yourself and staying up to date with technological advances. </a:t>
            </a:r>
            <a:endParaRPr/>
          </a:p>
          <a:p>
            <a:pPr indent="0" lvl="0" marL="0" rtl="0" algn="l">
              <a:spcBef>
                <a:spcPts val="1600"/>
              </a:spcBef>
              <a:spcAft>
                <a:spcPts val="0"/>
              </a:spcAft>
              <a:buNone/>
            </a:pPr>
            <a:r>
              <a:rPr lang="en"/>
              <a:t>Many foundational jobs will remain but there will be large paradigm shifts in how </a:t>
            </a:r>
            <a:r>
              <a:rPr lang="en"/>
              <a:t>businesses</a:t>
            </a:r>
            <a:r>
              <a:rPr lang="en"/>
              <a:t> operate which will force many jobs to evolve. </a:t>
            </a:r>
            <a:endParaRPr/>
          </a:p>
          <a:p>
            <a:pPr indent="0" lvl="0" marL="0" rtl="0" algn="l">
              <a:spcBef>
                <a:spcPts val="1600"/>
              </a:spcBef>
              <a:spcAft>
                <a:spcPts val="1600"/>
              </a:spcAft>
              <a:buNone/>
            </a:pPr>
            <a:r>
              <a:rPr lang="en"/>
              <a:t>It will be a </a:t>
            </a:r>
            <a:r>
              <a:rPr lang="en"/>
              <a:t>luxury</a:t>
            </a:r>
            <a:r>
              <a:rPr lang="en"/>
              <a:t> to interact with a human in an online workspace or customer service setting.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211" name="Google Shape;2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David Needle. (2010, December 8). IT Jobs: What Was Hot in Online Hiring in 2010 and What’s Ahead?. Datamation. </a:t>
            </a:r>
            <a:r>
              <a:rPr lang="en" sz="1400" u="sng">
                <a:solidFill>
                  <a:schemeClr val="hlink"/>
                </a:solidFill>
                <a:hlinkClick r:id="rId3"/>
              </a:rPr>
              <a:t>https://www.datamation.com/careers/it-jobs-what-was-hot-in-online-hiring-in-2010-and-whats-ahead/</a:t>
            </a:r>
            <a:endParaRPr sz="1400"/>
          </a:p>
          <a:p>
            <a:pPr indent="-317500" lvl="0" marL="457200" rtl="0" algn="l">
              <a:spcBef>
                <a:spcPts val="0"/>
              </a:spcBef>
              <a:spcAft>
                <a:spcPts val="0"/>
              </a:spcAft>
              <a:buSzPts val="1400"/>
              <a:buChar char="●"/>
            </a:pPr>
            <a:r>
              <a:rPr lang="en" sz="1400"/>
              <a:t>Indeed Editorial Team. (2025, June 5). 14 Careers In Cloud Computing (With Salaries And Duties). Indeed. </a:t>
            </a:r>
            <a:r>
              <a:rPr lang="en" sz="1400" u="sng">
                <a:solidFill>
                  <a:schemeClr val="hlink"/>
                </a:solidFill>
                <a:hlinkClick r:id="rId4"/>
              </a:rPr>
              <a:t>https://in.indeed.com/career-advice/finding-a-job/careers-in-cloud-computing</a:t>
            </a:r>
            <a:r>
              <a:rPr lang="en" sz="1400"/>
              <a:t> </a:t>
            </a:r>
            <a:endParaRPr sz="1400"/>
          </a:p>
          <a:p>
            <a:pPr indent="-317500" lvl="0" marL="457200" rtl="0" algn="l">
              <a:spcBef>
                <a:spcPts val="0"/>
              </a:spcBef>
              <a:spcAft>
                <a:spcPts val="0"/>
              </a:spcAft>
              <a:buSzPts val="1400"/>
              <a:buChar char="●"/>
            </a:pPr>
            <a:r>
              <a:rPr lang="en" sz="1400"/>
              <a:t>U.S. Bureau of Labor Statistics. (2024, September 6). Computer and Information Technology Occupations. U.S. Department of Labor.</a:t>
            </a:r>
            <a:r>
              <a:rPr lang="en" sz="1400">
                <a:solidFill>
                  <a:srgbClr val="000000"/>
                </a:solidFill>
                <a:latin typeface="Arial"/>
                <a:ea typeface="Arial"/>
                <a:cs typeface="Arial"/>
                <a:sym typeface="Arial"/>
              </a:rPr>
              <a:t> </a:t>
            </a:r>
            <a:r>
              <a:rPr lang="en" sz="1400" u="sng">
                <a:solidFill>
                  <a:schemeClr val="hlink"/>
                </a:solidFill>
                <a:latin typeface="Arial"/>
                <a:ea typeface="Arial"/>
                <a:cs typeface="Arial"/>
                <a:sym typeface="Arial"/>
                <a:hlinkClick r:id="rId5"/>
              </a:rPr>
              <a:t>https://www.bls.gov/ooh/computer-and-information-technology/home.htm</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IT Jobs in 2040</a:t>
            </a:r>
            <a:endParaRPr/>
          </a:p>
          <a:p>
            <a:pPr indent="0" lvl="0" marL="0" rtl="0" algn="ctr">
              <a:spcBef>
                <a:spcPts val="0"/>
              </a:spcBef>
              <a:spcAft>
                <a:spcPts val="0"/>
              </a:spcAft>
              <a:buNone/>
            </a:pPr>
            <a:r>
              <a:rPr lang="en" sz="1800"/>
              <a:t>A look at the Future of IT</a:t>
            </a:r>
            <a:endParaRPr sz="1800"/>
          </a:p>
        </p:txBody>
      </p:sp>
      <p:sp>
        <p:nvSpPr>
          <p:cNvPr id="222" name="Google Shape;222;p31"/>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Hugh R and Carson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Image of an office worker on the left looking at a robotic office worker on the right. They are facing each other" id="65" name="Google Shape;65;p14"/>
          <p:cNvPicPr preferRelativeResize="0"/>
          <p:nvPr/>
        </p:nvPicPr>
        <p:blipFill>
          <a:blip r:embed="rId3">
            <a:alphaModFix/>
          </a:blip>
          <a:stretch>
            <a:fillRect/>
          </a:stretch>
        </p:blipFill>
        <p:spPr>
          <a:xfrm>
            <a:off x="306475" y="202825"/>
            <a:ext cx="8531050" cy="464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71" name="Google Shape;71;p15"/>
          <p:cNvSpPr txBox="1"/>
          <p:nvPr/>
        </p:nvSpPr>
        <p:spPr>
          <a:xfrm>
            <a:off x="228250" y="1186950"/>
            <a:ext cx="7106700" cy="371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Introduction</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IT Jobs Timeline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IT Roles in 2010 vs 2025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Hardware Evolution 2010-2025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Software Evolution 2010-2025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Salary Evolution 2010-2025</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Drivers of Change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Intro into the Future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New Jobs in 2040</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Mainstays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Conclusion</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AutoNum type="arabicPeriod"/>
            </a:pPr>
            <a:r>
              <a:rPr lang="en" sz="1800">
                <a:solidFill>
                  <a:schemeClr val="accent3"/>
                </a:solidFill>
                <a:latin typeface="Average"/>
                <a:ea typeface="Average"/>
                <a:cs typeface="Average"/>
                <a:sym typeface="Average"/>
              </a:rPr>
              <a:t>Bibliography</a:t>
            </a:r>
            <a:endParaRPr sz="18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technology </a:t>
            </a:r>
            <a:r>
              <a:rPr lang="en"/>
              <a:t>evolves, so do the careers that support it. This presentation will explore what IT jobs will look like in 15 years. To do this we will discuss how the field has changed in the past 15 years and then try to extrapolate based on current technology. </a:t>
            </a:r>
            <a:endParaRPr/>
          </a:p>
          <a:p>
            <a:pPr indent="0" lvl="0" marL="0" rtl="0" algn="l">
              <a:spcBef>
                <a:spcPts val="1600"/>
              </a:spcBef>
              <a:spcAft>
                <a:spcPts val="1600"/>
              </a:spcAft>
              <a:buNone/>
            </a:pPr>
            <a:r>
              <a:rPr lang="en"/>
              <a:t>As AI, reliance on the cloud, and automation continue to grow how will the workforce be shaped.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Jobs Timeline</a:t>
            </a:r>
            <a:endParaRPr/>
          </a:p>
        </p:txBody>
      </p:sp>
      <p:grpSp>
        <p:nvGrpSpPr>
          <p:cNvPr id="83" name="Google Shape;83;p17"/>
          <p:cNvGrpSpPr/>
          <p:nvPr/>
        </p:nvGrpSpPr>
        <p:grpSpPr>
          <a:xfrm>
            <a:off x="-7450" y="2295550"/>
            <a:ext cx="1316187" cy="2847950"/>
            <a:chOff x="0" y="2295575"/>
            <a:chExt cx="1828800" cy="2847950"/>
          </a:xfrm>
        </p:grpSpPr>
        <p:sp>
          <p:nvSpPr>
            <p:cNvPr id="84" name="Google Shape;84;p17"/>
            <p:cNvSpPr/>
            <p:nvPr/>
          </p:nvSpPr>
          <p:spPr>
            <a:xfrm>
              <a:off x="0" y="2823925"/>
              <a:ext cx="1828800" cy="2319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0" y="2295575"/>
              <a:ext cx="1828800" cy="537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nvSpPr>
          <p:spPr>
            <a:xfrm>
              <a:off x="2056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HTML5 Developer</a:t>
              </a:r>
              <a:endParaRPr b="1" sz="1200">
                <a:solidFill>
                  <a:srgbClr val="FFFFFF"/>
                </a:solidFill>
                <a:latin typeface="Roboto"/>
                <a:ea typeface="Roboto"/>
                <a:cs typeface="Roboto"/>
                <a:sym typeface="Roboto"/>
              </a:endParaRPr>
            </a:p>
          </p:txBody>
        </p:sp>
        <p:sp>
          <p:nvSpPr>
            <p:cNvPr id="87" name="Google Shape;87;p17"/>
            <p:cNvSpPr txBox="1"/>
            <p:nvPr/>
          </p:nvSpPr>
          <p:spPr>
            <a:xfrm>
              <a:off x="99294" y="3847750"/>
              <a:ext cx="16302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The advancement of the internet led to businesses shifting their focus more towards Search Engine Optimization and Search Engine Marketing.</a:t>
              </a:r>
              <a:endParaRPr sz="800">
                <a:solidFill>
                  <a:srgbClr val="FFFFFF"/>
                </a:solidFill>
                <a:latin typeface="Roboto"/>
                <a:ea typeface="Roboto"/>
                <a:cs typeface="Roboto"/>
                <a:sym typeface="Roboto"/>
              </a:endParaRPr>
            </a:p>
          </p:txBody>
        </p:sp>
        <p:cxnSp>
          <p:nvCxnSpPr>
            <p:cNvPr id="88" name="Google Shape;88;p17"/>
            <p:cNvCxnSpPr/>
            <p:nvPr/>
          </p:nvCxnSpPr>
          <p:spPr>
            <a:xfrm>
              <a:off x="1828800" y="2295575"/>
              <a:ext cx="0" cy="2837400"/>
            </a:xfrm>
            <a:prstGeom prst="straightConnector1">
              <a:avLst/>
            </a:prstGeom>
            <a:noFill/>
            <a:ln cap="flat" cmpd="sng" w="9525">
              <a:solidFill>
                <a:srgbClr val="AAAAAA"/>
              </a:solidFill>
              <a:prstDash val="dot"/>
              <a:round/>
              <a:headEnd len="sm" w="sm" type="none"/>
              <a:tailEnd len="sm" w="sm" type="none"/>
            </a:ln>
          </p:spPr>
        </p:cxnSp>
      </p:grpSp>
      <p:sp>
        <p:nvSpPr>
          <p:cNvPr id="89" name="Google Shape;89;p17"/>
          <p:cNvSpPr txBox="1"/>
          <p:nvPr/>
        </p:nvSpPr>
        <p:spPr>
          <a:xfrm>
            <a:off x="5846258" y="2352825"/>
            <a:ext cx="8712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solidFill>
                <a:schemeClr val="dk1"/>
              </a:solidFill>
              <a:latin typeface="Average"/>
              <a:ea typeface="Average"/>
              <a:cs typeface="Average"/>
              <a:sym typeface="Average"/>
            </a:endParaRPr>
          </a:p>
        </p:txBody>
      </p:sp>
      <p:sp>
        <p:nvSpPr>
          <p:cNvPr id="90" name="Google Shape;90;p17"/>
          <p:cNvSpPr txBox="1"/>
          <p:nvPr/>
        </p:nvSpPr>
        <p:spPr>
          <a:xfrm>
            <a:off x="4121100" y="2388150"/>
            <a:ext cx="8712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2025</a:t>
            </a:r>
            <a:endParaRPr>
              <a:solidFill>
                <a:schemeClr val="dk1"/>
              </a:solidFill>
              <a:latin typeface="Average"/>
              <a:ea typeface="Average"/>
              <a:cs typeface="Average"/>
              <a:sym typeface="Average"/>
            </a:endParaRPr>
          </a:p>
        </p:txBody>
      </p:sp>
      <p:sp>
        <p:nvSpPr>
          <p:cNvPr id="91" name="Google Shape;91;p17"/>
          <p:cNvSpPr txBox="1"/>
          <p:nvPr/>
        </p:nvSpPr>
        <p:spPr>
          <a:xfrm>
            <a:off x="179930" y="2388150"/>
            <a:ext cx="8379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2010</a:t>
            </a:r>
            <a:endParaRPr>
              <a:solidFill>
                <a:schemeClr val="dk1"/>
              </a:solidFill>
              <a:latin typeface="Average"/>
              <a:ea typeface="Average"/>
              <a:cs typeface="Average"/>
              <a:sym typeface="Average"/>
            </a:endParaRPr>
          </a:p>
        </p:txBody>
      </p:sp>
      <p:grpSp>
        <p:nvGrpSpPr>
          <p:cNvPr id="92" name="Google Shape;92;p17"/>
          <p:cNvGrpSpPr/>
          <p:nvPr/>
        </p:nvGrpSpPr>
        <p:grpSpPr>
          <a:xfrm>
            <a:off x="1316175" y="2295575"/>
            <a:ext cx="1316187" cy="2847950"/>
            <a:chOff x="0" y="2295575"/>
            <a:chExt cx="1828800" cy="2847950"/>
          </a:xfrm>
        </p:grpSpPr>
        <p:sp>
          <p:nvSpPr>
            <p:cNvPr id="93" name="Google Shape;93;p17"/>
            <p:cNvSpPr/>
            <p:nvPr/>
          </p:nvSpPr>
          <p:spPr>
            <a:xfrm>
              <a:off x="0" y="2823925"/>
              <a:ext cx="1828800" cy="2319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0" y="2295575"/>
              <a:ext cx="1828800" cy="537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2056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Mobile app Developer</a:t>
              </a:r>
              <a:endParaRPr b="1" sz="1200">
                <a:solidFill>
                  <a:srgbClr val="FFFFFF"/>
                </a:solidFill>
                <a:latin typeface="Roboto"/>
                <a:ea typeface="Roboto"/>
                <a:cs typeface="Roboto"/>
                <a:sym typeface="Roboto"/>
              </a:endParaRPr>
            </a:p>
          </p:txBody>
        </p:sp>
        <p:sp>
          <p:nvSpPr>
            <p:cNvPr id="96" name="Google Shape;96;p17"/>
            <p:cNvSpPr txBox="1"/>
            <p:nvPr/>
          </p:nvSpPr>
          <p:spPr>
            <a:xfrm>
              <a:off x="74684" y="3847750"/>
              <a:ext cx="1679400" cy="104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The growth of the smartphone enabled businesses to be more efficient, but needed people to develop applications for business purposes.</a:t>
              </a:r>
              <a:endParaRPr sz="800">
                <a:solidFill>
                  <a:srgbClr val="FFFFFF"/>
                </a:solidFill>
                <a:latin typeface="Roboto"/>
                <a:ea typeface="Roboto"/>
                <a:cs typeface="Roboto"/>
                <a:sym typeface="Roboto"/>
              </a:endParaRPr>
            </a:p>
          </p:txBody>
        </p:sp>
        <p:cxnSp>
          <p:nvCxnSpPr>
            <p:cNvPr id="97" name="Google Shape;97;p17"/>
            <p:cNvCxnSpPr/>
            <p:nvPr/>
          </p:nvCxnSpPr>
          <p:spPr>
            <a:xfrm>
              <a:off x="1828800" y="2295575"/>
              <a:ext cx="0" cy="2837400"/>
            </a:xfrm>
            <a:prstGeom prst="straightConnector1">
              <a:avLst/>
            </a:prstGeom>
            <a:noFill/>
            <a:ln cap="flat" cmpd="sng" w="9525">
              <a:solidFill>
                <a:srgbClr val="AAAAAA"/>
              </a:solidFill>
              <a:prstDash val="dot"/>
              <a:round/>
              <a:headEnd len="sm" w="sm" type="none"/>
              <a:tailEnd len="sm" w="sm" type="none"/>
            </a:ln>
          </p:spPr>
        </p:cxnSp>
      </p:grpSp>
      <p:sp>
        <p:nvSpPr>
          <p:cNvPr id="98" name="Google Shape;98;p17"/>
          <p:cNvSpPr txBox="1"/>
          <p:nvPr/>
        </p:nvSpPr>
        <p:spPr>
          <a:xfrm>
            <a:off x="1523487" y="2388150"/>
            <a:ext cx="7953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2015</a:t>
            </a:r>
            <a:endParaRPr>
              <a:solidFill>
                <a:schemeClr val="dk1"/>
              </a:solidFill>
              <a:latin typeface="Average"/>
              <a:ea typeface="Average"/>
              <a:cs typeface="Average"/>
              <a:sym typeface="Average"/>
            </a:endParaRPr>
          </a:p>
        </p:txBody>
      </p:sp>
      <p:grpSp>
        <p:nvGrpSpPr>
          <p:cNvPr id="99" name="Google Shape;99;p17"/>
          <p:cNvGrpSpPr/>
          <p:nvPr/>
        </p:nvGrpSpPr>
        <p:grpSpPr>
          <a:xfrm>
            <a:off x="2632350" y="2295550"/>
            <a:ext cx="1316187" cy="2847950"/>
            <a:chOff x="0" y="2295575"/>
            <a:chExt cx="1828800" cy="2847950"/>
          </a:xfrm>
        </p:grpSpPr>
        <p:sp>
          <p:nvSpPr>
            <p:cNvPr id="100" name="Google Shape;100;p17"/>
            <p:cNvSpPr/>
            <p:nvPr/>
          </p:nvSpPr>
          <p:spPr>
            <a:xfrm>
              <a:off x="0" y="2823925"/>
              <a:ext cx="1828800" cy="2319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0" y="2295575"/>
              <a:ext cx="1828800" cy="537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2056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Cloud Engineer</a:t>
              </a:r>
              <a:endParaRPr b="1" sz="1200">
                <a:solidFill>
                  <a:srgbClr val="FFFFFF"/>
                </a:solidFill>
                <a:latin typeface="Roboto"/>
                <a:ea typeface="Roboto"/>
                <a:cs typeface="Roboto"/>
                <a:sym typeface="Roboto"/>
              </a:endParaRPr>
            </a:p>
          </p:txBody>
        </p:sp>
        <p:sp>
          <p:nvSpPr>
            <p:cNvPr id="103" name="Google Shape;103;p17"/>
            <p:cNvSpPr txBox="1"/>
            <p:nvPr/>
          </p:nvSpPr>
          <p:spPr>
            <a:xfrm>
              <a:off x="10352" y="3847750"/>
              <a:ext cx="1691400" cy="1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FFFFFF"/>
                  </a:solidFill>
                  <a:latin typeface="Roboto"/>
                  <a:ea typeface="Roboto"/>
                  <a:cs typeface="Roboto"/>
                  <a:sym typeface="Roboto"/>
                </a:rPr>
                <a:t>The rise of cloud computing created a need for people who can design and expand cloud infrastructure.</a:t>
              </a:r>
              <a:endParaRPr sz="800">
                <a:solidFill>
                  <a:srgbClr val="FFFFFF"/>
                </a:solidFill>
                <a:latin typeface="Roboto"/>
                <a:ea typeface="Roboto"/>
                <a:cs typeface="Roboto"/>
                <a:sym typeface="Roboto"/>
              </a:endParaRPr>
            </a:p>
          </p:txBody>
        </p:sp>
        <p:cxnSp>
          <p:nvCxnSpPr>
            <p:cNvPr id="104" name="Google Shape;104;p17"/>
            <p:cNvCxnSpPr/>
            <p:nvPr/>
          </p:nvCxnSpPr>
          <p:spPr>
            <a:xfrm>
              <a:off x="1828800" y="2295575"/>
              <a:ext cx="0" cy="2837400"/>
            </a:xfrm>
            <a:prstGeom prst="straightConnector1">
              <a:avLst/>
            </a:prstGeom>
            <a:noFill/>
            <a:ln cap="flat" cmpd="sng" w="9525">
              <a:solidFill>
                <a:srgbClr val="AAAAAA"/>
              </a:solidFill>
              <a:prstDash val="dot"/>
              <a:round/>
              <a:headEnd len="sm" w="sm" type="none"/>
              <a:tailEnd len="sm" w="sm" type="none"/>
            </a:ln>
          </p:spPr>
        </p:cxnSp>
      </p:grpSp>
      <p:sp>
        <p:nvSpPr>
          <p:cNvPr id="105" name="Google Shape;105;p17"/>
          <p:cNvSpPr txBox="1"/>
          <p:nvPr/>
        </p:nvSpPr>
        <p:spPr>
          <a:xfrm>
            <a:off x="2824437" y="2388150"/>
            <a:ext cx="7953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2020</a:t>
            </a:r>
            <a:endParaRPr>
              <a:solidFill>
                <a:schemeClr val="dk1"/>
              </a:solidFill>
              <a:latin typeface="Average"/>
              <a:ea typeface="Average"/>
              <a:cs typeface="Average"/>
              <a:sym typeface="Average"/>
            </a:endParaRPr>
          </a:p>
        </p:txBody>
      </p:sp>
      <p:grpSp>
        <p:nvGrpSpPr>
          <p:cNvPr id="106" name="Google Shape;106;p17"/>
          <p:cNvGrpSpPr/>
          <p:nvPr/>
        </p:nvGrpSpPr>
        <p:grpSpPr>
          <a:xfrm>
            <a:off x="5272154" y="2295550"/>
            <a:ext cx="1308689" cy="2847950"/>
            <a:chOff x="3657600" y="2295575"/>
            <a:chExt cx="1828800" cy="2847950"/>
          </a:xfrm>
        </p:grpSpPr>
        <p:sp>
          <p:nvSpPr>
            <p:cNvPr id="107" name="Google Shape;107;p17"/>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7"/>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10" name="Google Shape;110;p17"/>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AI Safety Compliance </a:t>
              </a:r>
              <a:r>
                <a:rPr b="1" lang="en" sz="1200">
                  <a:solidFill>
                    <a:srgbClr val="5E5E5E"/>
                  </a:solidFill>
                  <a:latin typeface="Roboto"/>
                  <a:ea typeface="Roboto"/>
                  <a:cs typeface="Roboto"/>
                  <a:sym typeface="Roboto"/>
                </a:rPr>
                <a:t>technicians</a:t>
              </a:r>
              <a:endParaRPr b="1" sz="1200">
                <a:solidFill>
                  <a:srgbClr val="5E5E5E"/>
                </a:solidFill>
                <a:latin typeface="Roboto"/>
                <a:ea typeface="Roboto"/>
                <a:cs typeface="Roboto"/>
                <a:sym typeface="Roboto"/>
              </a:endParaRPr>
            </a:p>
          </p:txBody>
        </p:sp>
      </p:grpSp>
      <p:sp>
        <p:nvSpPr>
          <p:cNvPr id="111" name="Google Shape;111;p17"/>
          <p:cNvSpPr txBox="1"/>
          <p:nvPr/>
        </p:nvSpPr>
        <p:spPr>
          <a:xfrm>
            <a:off x="5354713" y="2388150"/>
            <a:ext cx="8712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2030</a:t>
            </a:r>
            <a:endParaRPr>
              <a:solidFill>
                <a:schemeClr val="dk1"/>
              </a:solidFill>
              <a:latin typeface="Average"/>
              <a:ea typeface="Average"/>
              <a:cs typeface="Average"/>
              <a:sym typeface="Average"/>
            </a:endParaRPr>
          </a:p>
        </p:txBody>
      </p:sp>
      <p:grpSp>
        <p:nvGrpSpPr>
          <p:cNvPr id="112" name="Google Shape;112;p17"/>
          <p:cNvGrpSpPr/>
          <p:nvPr/>
        </p:nvGrpSpPr>
        <p:grpSpPr>
          <a:xfrm>
            <a:off x="6588329" y="2295575"/>
            <a:ext cx="1308689" cy="2847950"/>
            <a:chOff x="3657600" y="2295575"/>
            <a:chExt cx="1828800" cy="2847950"/>
          </a:xfrm>
        </p:grpSpPr>
        <p:sp>
          <p:nvSpPr>
            <p:cNvPr id="113" name="Google Shape;113;p17"/>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7"/>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16" name="Google Shape;116;p17"/>
            <p:cNvSpPr txBox="1"/>
            <p:nvPr/>
          </p:nvSpPr>
          <p:spPr>
            <a:xfrm>
              <a:off x="3780254" y="3050050"/>
              <a:ext cx="15459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Bio-Interface Specialists</a:t>
              </a:r>
              <a:endParaRPr b="1" sz="1200">
                <a:solidFill>
                  <a:srgbClr val="5E5E5E"/>
                </a:solidFill>
                <a:latin typeface="Roboto"/>
                <a:ea typeface="Roboto"/>
                <a:cs typeface="Roboto"/>
                <a:sym typeface="Roboto"/>
              </a:endParaRPr>
            </a:p>
          </p:txBody>
        </p:sp>
      </p:grpSp>
      <p:sp>
        <p:nvSpPr>
          <p:cNvPr id="117" name="Google Shape;117;p17"/>
          <p:cNvSpPr txBox="1"/>
          <p:nvPr/>
        </p:nvSpPr>
        <p:spPr>
          <a:xfrm>
            <a:off x="6676088" y="2388150"/>
            <a:ext cx="8712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2035</a:t>
            </a:r>
            <a:endParaRPr>
              <a:solidFill>
                <a:schemeClr val="dk1"/>
              </a:solidFill>
              <a:latin typeface="Average"/>
              <a:ea typeface="Average"/>
              <a:cs typeface="Average"/>
              <a:sym typeface="Average"/>
            </a:endParaRPr>
          </a:p>
        </p:txBody>
      </p:sp>
      <p:grpSp>
        <p:nvGrpSpPr>
          <p:cNvPr id="118" name="Google Shape;118;p17"/>
          <p:cNvGrpSpPr/>
          <p:nvPr/>
        </p:nvGrpSpPr>
        <p:grpSpPr>
          <a:xfrm>
            <a:off x="7901558" y="2295575"/>
            <a:ext cx="1242304" cy="2847950"/>
            <a:chOff x="3657600" y="2295575"/>
            <a:chExt cx="1828800" cy="2847950"/>
          </a:xfrm>
        </p:grpSpPr>
        <p:sp>
          <p:nvSpPr>
            <p:cNvPr id="119" name="Google Shape;119;p17"/>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7"/>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122" name="Google Shape;122;p17"/>
            <p:cNvSpPr txBox="1"/>
            <p:nvPr/>
          </p:nvSpPr>
          <p:spPr>
            <a:xfrm>
              <a:off x="3700204" y="3050050"/>
              <a:ext cx="17616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Post Quantum</a:t>
              </a:r>
              <a:endParaRPr b="1" sz="1200">
                <a:solidFill>
                  <a:srgbClr val="5E5E5E"/>
                </a:solidFill>
                <a:latin typeface="Roboto"/>
                <a:ea typeface="Roboto"/>
                <a:cs typeface="Roboto"/>
                <a:sym typeface="Roboto"/>
              </a:endParaRPr>
            </a:p>
            <a:p>
              <a:pPr indent="0" lvl="0" marL="0" rtl="0" algn="l">
                <a:spcBef>
                  <a:spcPts val="0"/>
                </a:spcBef>
                <a:spcAft>
                  <a:spcPts val="0"/>
                </a:spcAft>
                <a:buNone/>
              </a:pPr>
              <a:r>
                <a:rPr b="1" lang="en" sz="1200">
                  <a:solidFill>
                    <a:srgbClr val="5E5E5E"/>
                  </a:solidFill>
                  <a:latin typeface="Roboto"/>
                  <a:ea typeface="Roboto"/>
                  <a:cs typeface="Roboto"/>
                  <a:sym typeface="Roboto"/>
                </a:rPr>
                <a:t>Cybersecurity</a:t>
              </a:r>
              <a:endParaRPr b="1" sz="1200">
                <a:solidFill>
                  <a:srgbClr val="5E5E5E"/>
                </a:solidFill>
                <a:latin typeface="Roboto"/>
                <a:ea typeface="Roboto"/>
                <a:cs typeface="Roboto"/>
                <a:sym typeface="Roboto"/>
              </a:endParaRPr>
            </a:p>
          </p:txBody>
        </p:sp>
      </p:grpSp>
      <p:sp>
        <p:nvSpPr>
          <p:cNvPr id="123" name="Google Shape;123;p17"/>
          <p:cNvSpPr txBox="1"/>
          <p:nvPr/>
        </p:nvSpPr>
        <p:spPr>
          <a:xfrm>
            <a:off x="7997475" y="2388150"/>
            <a:ext cx="871200" cy="3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Average"/>
                <a:ea typeface="Average"/>
                <a:cs typeface="Average"/>
                <a:sym typeface="Average"/>
              </a:rPr>
              <a:t>2040</a:t>
            </a:r>
            <a:endParaRPr>
              <a:solidFill>
                <a:schemeClr val="dk1"/>
              </a:solidFill>
              <a:latin typeface="Average"/>
              <a:ea typeface="Average"/>
              <a:cs typeface="Average"/>
              <a:sym typeface="Average"/>
            </a:endParaRPr>
          </a:p>
        </p:txBody>
      </p:sp>
      <p:grpSp>
        <p:nvGrpSpPr>
          <p:cNvPr id="124" name="Google Shape;124;p17"/>
          <p:cNvGrpSpPr/>
          <p:nvPr/>
        </p:nvGrpSpPr>
        <p:grpSpPr>
          <a:xfrm>
            <a:off x="3948525" y="2295575"/>
            <a:ext cx="1316187" cy="2847950"/>
            <a:chOff x="3657600" y="2295575"/>
            <a:chExt cx="1828800" cy="2847950"/>
          </a:xfrm>
        </p:grpSpPr>
        <p:sp>
          <p:nvSpPr>
            <p:cNvPr id="125" name="Google Shape;125;p17"/>
            <p:cNvSpPr/>
            <p:nvPr/>
          </p:nvSpPr>
          <p:spPr>
            <a:xfrm>
              <a:off x="3657600" y="2823925"/>
              <a:ext cx="1828800" cy="2319600"/>
            </a:xfrm>
            <a:prstGeom prst="rect">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3657600" y="2295575"/>
              <a:ext cx="1828800" cy="53700"/>
            </a:xfrm>
            <a:prstGeom prst="rect">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7"/>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a:effectLst>
              <a:outerShdw blurRad="57150" rotWithShape="0" algn="bl" dir="5400000" dist="19050">
                <a:srgbClr val="000000">
                  <a:alpha val="50000"/>
                </a:srgbClr>
              </a:outerShdw>
            </a:effectLst>
          </p:spPr>
        </p:cxnSp>
        <p:sp>
          <p:nvSpPr>
            <p:cNvPr id="128" name="Google Shape;128;p17"/>
            <p:cNvSpPr txBox="1"/>
            <p:nvPr/>
          </p:nvSpPr>
          <p:spPr>
            <a:xfrm>
              <a:off x="3863250" y="3050050"/>
              <a:ext cx="1417500" cy="797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AI Prompt Engineer</a:t>
              </a:r>
              <a:endParaRPr b="1" sz="1200">
                <a:solidFill>
                  <a:srgbClr val="5E5E5E"/>
                </a:solidFill>
                <a:latin typeface="Roboto"/>
                <a:ea typeface="Roboto"/>
                <a:cs typeface="Roboto"/>
                <a:sym typeface="Roboto"/>
              </a:endParaRPr>
            </a:p>
          </p:txBody>
        </p:sp>
        <p:sp>
          <p:nvSpPr>
            <p:cNvPr id="129" name="Google Shape;129;p17"/>
            <p:cNvSpPr txBox="1"/>
            <p:nvPr/>
          </p:nvSpPr>
          <p:spPr>
            <a:xfrm>
              <a:off x="3730235" y="3847750"/>
              <a:ext cx="1679400" cy="112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latin typeface="Roboto"/>
                  <a:ea typeface="Roboto"/>
                  <a:cs typeface="Roboto"/>
                  <a:sym typeface="Roboto"/>
                </a:rPr>
                <a:t>The AI Boom in 2023 has introduced a lot of new AI positions to the workforce. </a:t>
              </a:r>
              <a:endParaRPr sz="800">
                <a:solidFill>
                  <a:srgbClr val="5E5E5E"/>
                </a:solidFill>
                <a:latin typeface="Roboto"/>
                <a:ea typeface="Roboto"/>
                <a:cs typeface="Roboto"/>
                <a:sym typeface="Roboto"/>
              </a:endParaRPr>
            </a:p>
          </p:txBody>
        </p:sp>
      </p:grpSp>
      <p:sp>
        <p:nvSpPr>
          <p:cNvPr id="130" name="Google Shape;130;p17"/>
          <p:cNvSpPr txBox="1"/>
          <p:nvPr/>
        </p:nvSpPr>
        <p:spPr>
          <a:xfrm>
            <a:off x="5322150" y="3842900"/>
            <a:ext cx="1208700" cy="112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latin typeface="Roboto"/>
                <a:ea typeface="Roboto"/>
                <a:cs typeface="Roboto"/>
                <a:sym typeface="Roboto"/>
              </a:rPr>
              <a:t>As the government passes legislation on AI restriction and safety there will be a demand for humans to oversee these issues. </a:t>
            </a:r>
            <a:endParaRPr sz="800">
              <a:solidFill>
                <a:srgbClr val="5E5E5E"/>
              </a:solidFill>
              <a:latin typeface="Roboto"/>
              <a:ea typeface="Roboto"/>
              <a:cs typeface="Roboto"/>
              <a:sym typeface="Roboto"/>
            </a:endParaRPr>
          </a:p>
        </p:txBody>
      </p:sp>
      <p:sp>
        <p:nvSpPr>
          <p:cNvPr id="131" name="Google Shape;131;p17"/>
          <p:cNvSpPr txBox="1"/>
          <p:nvPr/>
        </p:nvSpPr>
        <p:spPr>
          <a:xfrm>
            <a:off x="6636850" y="3842900"/>
            <a:ext cx="1208700" cy="112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latin typeface="Roboto"/>
                <a:ea typeface="Roboto"/>
                <a:cs typeface="Roboto"/>
                <a:sym typeface="Roboto"/>
              </a:rPr>
              <a:t>As the medical field progresses there will be a blending of professions between the medical field and the IT field.</a:t>
            </a:r>
            <a:endParaRPr sz="800">
              <a:solidFill>
                <a:srgbClr val="5E5E5E"/>
              </a:solidFill>
              <a:latin typeface="Roboto"/>
              <a:ea typeface="Roboto"/>
              <a:cs typeface="Roboto"/>
              <a:sym typeface="Roboto"/>
            </a:endParaRPr>
          </a:p>
        </p:txBody>
      </p:sp>
      <p:sp>
        <p:nvSpPr>
          <p:cNvPr id="132" name="Google Shape;132;p17"/>
          <p:cNvSpPr txBox="1"/>
          <p:nvPr/>
        </p:nvSpPr>
        <p:spPr>
          <a:xfrm>
            <a:off x="7918350" y="3842900"/>
            <a:ext cx="1208700" cy="112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5E5E5E"/>
                </a:solidFill>
                <a:latin typeface="Roboto"/>
                <a:ea typeface="Roboto"/>
                <a:cs typeface="Roboto"/>
                <a:sym typeface="Roboto"/>
              </a:rPr>
              <a:t>Quantum Computing is set to cause a paradigm shift in the way we encrypt data. There will be a massive demand for talented </a:t>
            </a:r>
            <a:r>
              <a:rPr lang="en" sz="800">
                <a:solidFill>
                  <a:srgbClr val="5E5E5E"/>
                </a:solidFill>
                <a:latin typeface="Roboto"/>
                <a:ea typeface="Roboto"/>
                <a:cs typeface="Roboto"/>
                <a:sym typeface="Roboto"/>
              </a:rPr>
              <a:t>cryptography</a:t>
            </a:r>
            <a:r>
              <a:rPr lang="en" sz="800">
                <a:solidFill>
                  <a:srgbClr val="5E5E5E"/>
                </a:solidFill>
                <a:latin typeface="Roboto"/>
                <a:ea typeface="Roboto"/>
                <a:cs typeface="Roboto"/>
                <a:sym typeface="Roboto"/>
              </a:rPr>
              <a:t> specialists. </a:t>
            </a:r>
            <a:endParaRPr sz="800">
              <a:solidFill>
                <a:srgbClr val="5E5E5E"/>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a:t>IT Roles in 2010 vs 2025</a:t>
            </a:r>
            <a:endParaRPr b="1" sz="4200"/>
          </a:p>
          <a:p>
            <a:pPr indent="0" lvl="0" marL="0" rtl="0" algn="ctr">
              <a:spcBef>
                <a:spcPts val="0"/>
              </a:spcBef>
              <a:spcAft>
                <a:spcPts val="0"/>
              </a:spcAft>
              <a:buNone/>
            </a:pPr>
            <a:r>
              <a:t/>
            </a:r>
            <a:endParaRPr sz="4200"/>
          </a:p>
        </p:txBody>
      </p:sp>
      <p:sp>
        <p:nvSpPr>
          <p:cNvPr id="138" name="Google Shape;138;p18"/>
          <p:cNvSpPr txBox="1"/>
          <p:nvPr>
            <p:ph idx="1" type="body"/>
          </p:nvPr>
        </p:nvSpPr>
        <p:spPr>
          <a:xfrm>
            <a:off x="311700" y="1263450"/>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We have seen jobs evolve and branch out but keep a fundamental theme.</a:t>
            </a:r>
            <a:endParaRPr/>
          </a:p>
        </p:txBody>
      </p:sp>
      <p:graphicFrame>
        <p:nvGraphicFramePr>
          <p:cNvPr id="139" name="Google Shape;139;p18"/>
          <p:cNvGraphicFramePr/>
          <p:nvPr/>
        </p:nvGraphicFramePr>
        <p:xfrm>
          <a:off x="332250" y="2162775"/>
          <a:ext cx="3000000" cy="3000000"/>
        </p:xfrm>
        <a:graphic>
          <a:graphicData uri="http://schemas.openxmlformats.org/drawingml/2006/table">
            <a:tbl>
              <a:tblPr>
                <a:noFill/>
                <a:tableStyleId>{89261464-C0A0-4C94-B84B-0929826DB422}</a:tableStyleId>
              </a:tblPr>
              <a:tblGrid>
                <a:gridCol w="4078400"/>
                <a:gridCol w="4078400"/>
              </a:tblGrid>
              <a:tr h="600350">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Network Administrator</a:t>
                      </a:r>
                      <a:endParaRPr>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Cloud Infrastructure engineer</a:t>
                      </a:r>
                      <a:endParaRPr>
                        <a:solidFill>
                          <a:schemeClr val="accent3"/>
                        </a:solidFill>
                        <a:latin typeface="Average"/>
                        <a:ea typeface="Average"/>
                        <a:cs typeface="Average"/>
                        <a:sym typeface="Average"/>
                      </a:endParaRPr>
                    </a:p>
                  </a:txBody>
                  <a:tcPr marT="91425" marB="91425" marR="91425" marL="91425"/>
                </a:tc>
              </a:tr>
              <a:tr h="600350">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Web Developer</a:t>
                      </a:r>
                      <a:endParaRPr>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Front End, Back End, Full Stack Dev</a:t>
                      </a:r>
                      <a:endParaRPr>
                        <a:solidFill>
                          <a:schemeClr val="accent3"/>
                        </a:solidFill>
                        <a:latin typeface="Average"/>
                        <a:ea typeface="Average"/>
                        <a:cs typeface="Average"/>
                        <a:sym typeface="Average"/>
                      </a:endParaRPr>
                    </a:p>
                  </a:txBody>
                  <a:tcPr marT="91425" marB="91425" marR="91425" marL="91425"/>
                </a:tc>
              </a:tr>
              <a:tr h="600350">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IT Security Specialist</a:t>
                      </a:r>
                      <a:endParaRPr>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Cybersecurity Analyst, Pen Tester, Malware Analysis</a:t>
                      </a:r>
                      <a:endParaRPr>
                        <a:solidFill>
                          <a:schemeClr val="accent3"/>
                        </a:solidFill>
                        <a:latin typeface="Average"/>
                        <a:ea typeface="Average"/>
                        <a:cs typeface="Average"/>
                        <a:sym typeface="Average"/>
                      </a:endParaRPr>
                    </a:p>
                  </a:txBody>
                  <a:tcPr marT="91425" marB="91425" marR="91425" marL="91425"/>
                </a:tc>
              </a:tr>
              <a:tr h="600350">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IT Support</a:t>
                      </a:r>
                      <a:endParaRPr>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accent3"/>
                          </a:solidFill>
                          <a:latin typeface="Average"/>
                          <a:ea typeface="Average"/>
                          <a:cs typeface="Average"/>
                          <a:sym typeface="Average"/>
                        </a:rPr>
                        <a:t>Remote Help Desk, Automation Support</a:t>
                      </a:r>
                      <a:endParaRPr>
                        <a:solidFill>
                          <a:schemeClr val="accent3"/>
                        </a:solidFill>
                        <a:latin typeface="Average"/>
                        <a:ea typeface="Average"/>
                        <a:cs typeface="Average"/>
                        <a:sym typeface="Average"/>
                      </a:endParaRPr>
                    </a:p>
                  </a:txBody>
                  <a:tcPr marT="91425" marB="91425" marR="91425" marL="91425"/>
                </a:tc>
              </a:tr>
            </a:tbl>
          </a:graphicData>
        </a:graphic>
      </p:graphicFrame>
      <p:sp>
        <p:nvSpPr>
          <p:cNvPr id="140" name="Google Shape;140;p18"/>
          <p:cNvSpPr txBox="1"/>
          <p:nvPr/>
        </p:nvSpPr>
        <p:spPr>
          <a:xfrm>
            <a:off x="1885950" y="1719550"/>
            <a:ext cx="1996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2010</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41" name="Google Shape;141;p18"/>
          <p:cNvSpPr txBox="1"/>
          <p:nvPr/>
        </p:nvSpPr>
        <p:spPr>
          <a:xfrm>
            <a:off x="5925100" y="1719550"/>
            <a:ext cx="19716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2025</a:t>
            </a:r>
            <a:endParaRPr sz="1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r>
              <a:rPr lang="en"/>
              <a:t> Evolution 2010-2025</a:t>
            </a:r>
            <a:endParaRPr/>
          </a:p>
        </p:txBody>
      </p:sp>
      <p:sp>
        <p:nvSpPr>
          <p:cNvPr id="147" name="Google Shape;14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2010: in house servers, HDDs, and Local desktops were the norm</a:t>
            </a:r>
            <a:endParaRPr/>
          </a:p>
          <a:p>
            <a:pPr indent="0" lvl="0" marL="0" rtl="0" algn="l">
              <a:spcBef>
                <a:spcPts val="1600"/>
              </a:spcBef>
              <a:spcAft>
                <a:spcPts val="0"/>
              </a:spcAft>
              <a:buNone/>
            </a:pPr>
            <a:r>
              <a:rPr lang="en"/>
              <a:t>2015: </a:t>
            </a:r>
            <a:r>
              <a:rPr lang="en"/>
              <a:t>Rise</a:t>
            </a:r>
            <a:r>
              <a:rPr lang="en"/>
              <a:t> of SSDs, Virtualization-ready CPUs, and energy-efficient data centers.</a:t>
            </a:r>
            <a:endParaRPr/>
          </a:p>
          <a:p>
            <a:pPr indent="0" lvl="0" marL="0" rtl="0" algn="l">
              <a:spcBef>
                <a:spcPts val="1600"/>
              </a:spcBef>
              <a:spcAft>
                <a:spcPts val="0"/>
              </a:spcAft>
              <a:buNone/>
            </a:pPr>
            <a:r>
              <a:rPr lang="en"/>
              <a:t>2020: Explosion of personal and enterprise cloud hardware. GPUs, ARM chips, and IoT devices put a some kind of </a:t>
            </a:r>
            <a:r>
              <a:rPr lang="en"/>
              <a:t>computer</a:t>
            </a:r>
            <a:r>
              <a:rPr lang="en"/>
              <a:t> in every room in the modern world. </a:t>
            </a:r>
            <a:endParaRPr/>
          </a:p>
          <a:p>
            <a:pPr indent="0" lvl="0" marL="0" rtl="0" algn="l">
              <a:spcBef>
                <a:spcPts val="1600"/>
              </a:spcBef>
              <a:spcAft>
                <a:spcPts val="1600"/>
              </a:spcAft>
              <a:buNone/>
            </a:pPr>
            <a:r>
              <a:rPr lang="en"/>
              <a:t>2025: AI, almost complete adoption of virtual infrastructure.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Evolution 2010-2025</a:t>
            </a:r>
            <a:endParaRPr/>
          </a:p>
        </p:txBody>
      </p:sp>
      <p:sp>
        <p:nvSpPr>
          <p:cNvPr id="153" name="Google Shape;15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2010: Standalone desktop apps, manually installed software, and infrequent updates.</a:t>
            </a:r>
            <a:endParaRPr/>
          </a:p>
          <a:p>
            <a:pPr indent="0" lvl="0" marL="0" rtl="0" algn="l">
              <a:spcBef>
                <a:spcPts val="1600"/>
              </a:spcBef>
              <a:spcAft>
                <a:spcPts val="0"/>
              </a:spcAft>
              <a:buNone/>
            </a:pPr>
            <a:r>
              <a:rPr lang="en"/>
              <a:t>2015: Widespread adoption of software as a service, version control, faster development workflows. </a:t>
            </a:r>
            <a:endParaRPr/>
          </a:p>
          <a:p>
            <a:pPr indent="0" lvl="0" marL="0" rtl="0" algn="l">
              <a:spcBef>
                <a:spcPts val="1600"/>
              </a:spcBef>
              <a:spcAft>
                <a:spcPts val="0"/>
              </a:spcAft>
              <a:buNone/>
            </a:pPr>
            <a:r>
              <a:rPr lang="en"/>
              <a:t>2020: remote collaboration tools, digitized banking, containerization allowing cloud software to run on almost all devices. </a:t>
            </a:r>
            <a:endParaRPr/>
          </a:p>
          <a:p>
            <a:pPr indent="0" lvl="0" marL="0" rtl="0" algn="l">
              <a:spcBef>
                <a:spcPts val="1600"/>
              </a:spcBef>
              <a:spcAft>
                <a:spcPts val="1600"/>
              </a:spcAft>
              <a:buNone/>
            </a:pPr>
            <a:r>
              <a:rPr lang="en"/>
              <a:t>2025: AI-integrated everything, no-code platforms, autonomous programming systems.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311700" y="439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 Evolution 2010-2025</a:t>
            </a:r>
            <a:endParaRPr/>
          </a:p>
        </p:txBody>
      </p:sp>
      <p:sp>
        <p:nvSpPr>
          <p:cNvPr id="159" name="Google Shape;159;p21"/>
          <p:cNvSpPr txBox="1"/>
          <p:nvPr>
            <p:ph idx="1" type="body"/>
          </p:nvPr>
        </p:nvSpPr>
        <p:spPr>
          <a:xfrm>
            <a:off x="311700" y="1152475"/>
            <a:ext cx="8520600" cy="3416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182875">
            <a:noAutofit/>
          </a:bodyPr>
          <a:lstStyle/>
          <a:p>
            <a:pPr indent="-330200" lvl="0" marL="457200" rtl="0" algn="l">
              <a:lnSpc>
                <a:spcPct val="200000"/>
              </a:lnSpc>
              <a:spcBef>
                <a:spcPts val="0"/>
              </a:spcBef>
              <a:spcAft>
                <a:spcPts val="0"/>
              </a:spcAft>
              <a:buSzPts val="1600"/>
              <a:buAutoNum type="arabicPeriod"/>
            </a:pPr>
            <a:r>
              <a:rPr lang="en" sz="1600"/>
              <a:t>15 years ago most IT jobs that </a:t>
            </a:r>
            <a:r>
              <a:rPr lang="en" sz="1600"/>
              <a:t>required</a:t>
            </a:r>
            <a:r>
              <a:rPr lang="en" sz="1600"/>
              <a:t> a degree paid between 50k-70k</a:t>
            </a:r>
            <a:endParaRPr sz="1600"/>
          </a:p>
          <a:p>
            <a:pPr indent="-330200" lvl="0" marL="457200" rtl="0" algn="l">
              <a:lnSpc>
                <a:spcPct val="200000"/>
              </a:lnSpc>
              <a:spcBef>
                <a:spcPts val="0"/>
              </a:spcBef>
              <a:spcAft>
                <a:spcPts val="0"/>
              </a:spcAft>
              <a:buSzPts val="1600"/>
              <a:buAutoNum type="arabicPeriod"/>
            </a:pPr>
            <a:r>
              <a:rPr lang="en" sz="1600"/>
              <a:t>Cloud infrastructure management and mobile development pushed them up. DevOps and cloud engineers began earning 100K+</a:t>
            </a:r>
            <a:endParaRPr sz="1600"/>
          </a:p>
          <a:p>
            <a:pPr indent="-330200" lvl="0" marL="457200" rtl="0" algn="l">
              <a:lnSpc>
                <a:spcPct val="200000"/>
              </a:lnSpc>
              <a:spcBef>
                <a:spcPts val="0"/>
              </a:spcBef>
              <a:spcAft>
                <a:spcPts val="0"/>
              </a:spcAft>
              <a:buSzPts val="1600"/>
              <a:buAutoNum type="arabicPeriod"/>
            </a:pPr>
            <a:r>
              <a:rPr lang="en" sz="1600"/>
              <a:t>With the rise of remote work and meetings came a rise in the demand for security which created a ton of high paying </a:t>
            </a:r>
            <a:r>
              <a:rPr lang="en" sz="1600"/>
              <a:t>cyber-security</a:t>
            </a:r>
            <a:r>
              <a:rPr lang="en" sz="1600"/>
              <a:t> jobs at upwards of 140K.</a:t>
            </a:r>
            <a:endParaRPr sz="1600"/>
          </a:p>
          <a:p>
            <a:pPr indent="-330200" lvl="0" marL="457200" rtl="0" algn="l">
              <a:lnSpc>
                <a:spcPct val="200000"/>
              </a:lnSpc>
              <a:spcBef>
                <a:spcPts val="0"/>
              </a:spcBef>
              <a:spcAft>
                <a:spcPts val="0"/>
              </a:spcAft>
              <a:buSzPts val="1600"/>
              <a:buAutoNum type="arabicPeriod"/>
            </a:pPr>
            <a:r>
              <a:rPr lang="en" sz="1600"/>
              <a:t>Data engineering for machine learning and prompt engineering positions start around 120k</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